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676399"/>
          </a:xfrm>
        </p:spPr>
        <p:txBody>
          <a:bodyPr/>
          <a:lstStyle/>
          <a:p>
            <a:r>
              <a:rPr lang="en-GB" b="1" dirty="0" smtClean="0"/>
              <a:t>Baa: My Mother, A Woman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41148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Original Author:</a:t>
            </a:r>
            <a:r>
              <a:rPr lang="en-GB" dirty="0" smtClean="0">
                <a:solidFill>
                  <a:schemeClr val="tx1"/>
                </a:solidFill>
              </a:rPr>
              <a:t> Dr. </a:t>
            </a:r>
            <a:r>
              <a:rPr lang="en-GB" dirty="0" err="1" smtClean="0">
                <a:solidFill>
                  <a:schemeClr val="tx1"/>
                </a:solidFill>
              </a:rPr>
              <a:t>Darshana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Dholakia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Translator:</a:t>
            </a:r>
            <a:r>
              <a:rPr lang="en-GB" dirty="0" smtClean="0">
                <a:solidFill>
                  <a:schemeClr val="tx1"/>
                </a:solidFill>
              </a:rPr>
              <a:t> Ashok </a:t>
            </a:r>
            <a:r>
              <a:rPr lang="en-GB" dirty="0" err="1" smtClean="0">
                <a:solidFill>
                  <a:schemeClr val="tx1"/>
                </a:solidFill>
              </a:rPr>
              <a:t>Vaishnav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Prepared by: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Manjula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 err="1" smtClean="0">
                <a:solidFill>
                  <a:schemeClr val="tx1"/>
                </a:solidFill>
              </a:rPr>
              <a:t>Soni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b="1" dirty="0" smtClean="0">
                <a:solidFill>
                  <a:schemeClr val="tx1"/>
                </a:solidFill>
              </a:rPr>
              <a:t>Class/ Course: BA/BSC/B.COM/BCA SEM I, AEC: ENGLISH LANGUAGE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About the Book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Genre:</a:t>
            </a:r>
            <a:r>
              <a:rPr lang="en-GB" dirty="0" smtClean="0"/>
              <a:t> Biographical Memoir / Personal Narrative</a:t>
            </a:r>
          </a:p>
          <a:p>
            <a:r>
              <a:rPr lang="en-GB" b="1" dirty="0" smtClean="0"/>
              <a:t>Original Language:</a:t>
            </a:r>
            <a:r>
              <a:rPr lang="en-GB" dirty="0" smtClean="0"/>
              <a:t> Gujarati (translated into English)</a:t>
            </a:r>
          </a:p>
          <a:p>
            <a:r>
              <a:rPr lang="en-GB" b="1" dirty="0" smtClean="0"/>
              <a:t>Core Theme:</a:t>
            </a:r>
            <a:r>
              <a:rPr lang="en-GB" dirty="0" smtClean="0"/>
              <a:t> A moving tribute by a daughter to her mother, capturing both personal memories and universal truths about traditional Indian women.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Literary Context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Dr. </a:t>
            </a:r>
            <a:r>
              <a:rPr lang="en-US" b="1" dirty="0" err="1" smtClean="0"/>
              <a:t>Darshana</a:t>
            </a:r>
            <a:r>
              <a:rPr lang="en-US" b="1" dirty="0" smtClean="0"/>
              <a:t> </a:t>
            </a:r>
            <a:r>
              <a:rPr lang="en-US" b="1" dirty="0" err="1" smtClean="0"/>
              <a:t>Dholakia</a:t>
            </a:r>
            <a:r>
              <a:rPr lang="en-US" b="1" dirty="0" smtClean="0"/>
              <a:t> (Author):</a:t>
            </a:r>
            <a:endParaRPr lang="en-US" dirty="0" smtClean="0"/>
          </a:p>
          <a:p>
            <a:pPr lvl="1"/>
            <a:r>
              <a:rPr lang="en-US" dirty="0" smtClean="0"/>
              <a:t>Renowned Gujarati scholar, critic, and academic.</a:t>
            </a:r>
          </a:p>
          <a:p>
            <a:pPr lvl="1"/>
            <a:r>
              <a:rPr lang="en-US" dirty="0" smtClean="0"/>
              <a:t>Writes with deep emotional intelligence and cultural nuance.</a:t>
            </a:r>
          </a:p>
          <a:p>
            <a:r>
              <a:rPr lang="en-US" b="1" dirty="0" smtClean="0"/>
              <a:t>Ashok </a:t>
            </a:r>
            <a:r>
              <a:rPr lang="en-US" b="1" dirty="0" err="1" smtClean="0"/>
              <a:t>Vaishnav</a:t>
            </a:r>
            <a:r>
              <a:rPr lang="en-US" b="1" dirty="0" smtClean="0"/>
              <a:t> (Translator):</a:t>
            </a:r>
            <a:endParaRPr lang="en-US" dirty="0" smtClean="0"/>
          </a:p>
          <a:p>
            <a:pPr lvl="1"/>
            <a:r>
              <a:rPr lang="en-US" dirty="0" smtClean="0"/>
              <a:t>Faithfully bridges Gujarati cultural expressions and idioms into English.</a:t>
            </a:r>
          </a:p>
          <a:p>
            <a:pPr lvl="1"/>
            <a:r>
              <a:rPr lang="en-US" dirty="0" smtClean="0"/>
              <a:t>Preserves the emotional warmth and authenticity of the original text.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Key Thematic Pillars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1. Motherhood vs. Womanhood:</a:t>
            </a:r>
            <a:endParaRPr lang="en-GB" dirty="0" smtClean="0"/>
          </a:p>
          <a:p>
            <a:pPr lvl="1">
              <a:buNone/>
            </a:pPr>
            <a:r>
              <a:rPr lang="en-GB" dirty="0" smtClean="0"/>
              <a:t> Distinguishing between the prescribed social role </a:t>
            </a:r>
          </a:p>
          <a:p>
            <a:pPr lvl="1">
              <a:buNone/>
            </a:pPr>
            <a:r>
              <a:rPr lang="en-GB" dirty="0" smtClean="0"/>
              <a:t>"Mother" and her intrinsic identity as a "Woman."</a:t>
            </a:r>
          </a:p>
          <a:p>
            <a:r>
              <a:rPr lang="en-GB" b="1" dirty="0" smtClean="0"/>
              <a:t>2. Silent Resilience:</a:t>
            </a:r>
          </a:p>
          <a:p>
            <a:pPr>
              <a:buNone/>
            </a:pPr>
            <a:r>
              <a:rPr lang="en-GB" b="1" dirty="0" smtClean="0"/>
              <a:t>     </a:t>
            </a:r>
            <a:r>
              <a:rPr lang="en-GB" dirty="0" smtClean="0"/>
              <a:t>Navigating domestic challenges, societal      expectations, and family hardships with quiet strength.</a:t>
            </a:r>
          </a:p>
          <a:p>
            <a:r>
              <a:rPr lang="en-GB" b="1" dirty="0" smtClean="0"/>
              <a:t>3. Cultural &amp; Domestic Spaces:</a:t>
            </a:r>
          </a:p>
          <a:p>
            <a:pPr>
              <a:buNone/>
            </a:pPr>
            <a:r>
              <a:rPr lang="en-GB" b="1" dirty="0" smtClean="0"/>
              <a:t>     </a:t>
            </a:r>
            <a:r>
              <a:rPr lang="en-GB" dirty="0" smtClean="0"/>
              <a:t>How the Indian household shapes—and is shaped by—the matriarch.</a:t>
            </a:r>
          </a:p>
          <a:p>
            <a:r>
              <a:rPr lang="en-GB" b="1" dirty="0" smtClean="0"/>
              <a:t>4. Generational Continuity:</a:t>
            </a:r>
            <a:endParaRPr lang="en-GB" dirty="0" smtClean="0"/>
          </a:p>
          <a:p>
            <a:pPr lvl="1">
              <a:buNone/>
            </a:pPr>
            <a:r>
              <a:rPr lang="en-GB" dirty="0" smtClean="0"/>
              <a:t>The evolving mother-daughter relationship and mutual understanding over time.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Portrait of the Protagonist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Selflessness &amp; Sacrifice:</a:t>
            </a:r>
            <a:r>
              <a:rPr lang="en-GB" dirty="0" smtClean="0"/>
              <a:t> Prioritizing family needs over personal desires without resentment.</a:t>
            </a:r>
          </a:p>
          <a:p>
            <a:r>
              <a:rPr lang="en-GB" b="1" dirty="0" smtClean="0"/>
              <a:t>Emotional Anchor:</a:t>
            </a:r>
            <a:r>
              <a:rPr lang="en-GB" dirty="0" smtClean="0"/>
              <a:t> Serving as the quiet pillar of support during family crises.</a:t>
            </a:r>
          </a:p>
          <a:p>
            <a:r>
              <a:rPr lang="en-GB" b="1" dirty="0" smtClean="0"/>
              <a:t>Innate Wisdom:</a:t>
            </a:r>
            <a:r>
              <a:rPr lang="en-GB" dirty="0" smtClean="0"/>
              <a:t> Possessing deep experiential knowledge despite traditional limitations.</a:t>
            </a:r>
          </a:p>
          <a:p>
            <a:r>
              <a:rPr lang="en-GB" b="1" dirty="0" smtClean="0"/>
              <a:t>Unspoken Desires:</a:t>
            </a:r>
            <a:r>
              <a:rPr lang="en-GB" dirty="0" smtClean="0"/>
              <a:t> Carrying individual dreams and creative impulses often sidelined by domestic duties.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How the Story is Told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First-Person Memoir:</a:t>
            </a:r>
            <a:r>
              <a:rPr lang="en-GB" dirty="0" smtClean="0"/>
              <a:t> Intimate, evocative, and deeply personal tone.</a:t>
            </a:r>
          </a:p>
          <a:p>
            <a:r>
              <a:rPr lang="en-GB" b="1" dirty="0" smtClean="0"/>
              <a:t>Nostalgic Realism:</a:t>
            </a:r>
            <a:r>
              <a:rPr lang="en-GB" dirty="0" smtClean="0"/>
              <a:t> Blends sweet childhood memories with honest reflections on traditional patriarchy.</a:t>
            </a:r>
          </a:p>
          <a:p>
            <a:r>
              <a:rPr lang="en-GB" b="1" dirty="0" smtClean="0"/>
              <a:t>Cultural Authenticity:</a:t>
            </a:r>
            <a:r>
              <a:rPr lang="en-GB" dirty="0" smtClean="0"/>
              <a:t> Rich with regional Gujarati domestic imagery, rituals, and metaphors.</a:t>
            </a:r>
          </a:p>
          <a:p>
            <a:r>
              <a:rPr lang="en-GB" b="1" dirty="0" smtClean="0"/>
              <a:t>Translation Nuance:</a:t>
            </a:r>
            <a:r>
              <a:rPr lang="en-GB" dirty="0" smtClean="0"/>
              <a:t> Maintains the rhythm and warmth of original Gujarati oral storytelling traditions.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Why This Work Matters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Redefining the Matriarch:</a:t>
            </a:r>
            <a:r>
              <a:rPr lang="en-GB" dirty="0" smtClean="0"/>
              <a:t> Challenges the stereotype of the silent, suffering Indian mother by giving her a voice and agency.</a:t>
            </a:r>
          </a:p>
          <a:p>
            <a:r>
              <a:rPr lang="en-GB" b="1" dirty="0" smtClean="0"/>
              <a:t>Feminist Lens:</a:t>
            </a:r>
            <a:r>
              <a:rPr lang="en-GB" dirty="0" smtClean="0"/>
              <a:t> Highlights how everyday domestic acts are forms of resistance and identity preservation.</a:t>
            </a:r>
          </a:p>
          <a:p>
            <a:r>
              <a:rPr lang="en-GB" b="1" dirty="0" smtClean="0"/>
              <a:t>Universal Resonance:</a:t>
            </a:r>
            <a:r>
              <a:rPr lang="en-GB" dirty="0" smtClean="0"/>
              <a:t> Speaks to readers across cultures who reflect on their mothers' hidden lives and sacrifices.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Summary &amp; Takeaways</a:t>
            </a:r>
            <a:br>
              <a:rPr lang="en-GB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i="1" dirty="0" smtClean="0"/>
              <a:t>"Behind every mother's selfless sacrifice lies a woman with her own identity, dreams, and quiet strength."</a:t>
            </a:r>
            <a:endParaRPr lang="en-GB" dirty="0" smtClean="0"/>
          </a:p>
          <a:p>
            <a:r>
              <a:rPr lang="en-GB" dirty="0" smtClean="0"/>
              <a:t>The narrative moves from viewing a mother as a caretaker </a:t>
            </a:r>
            <a:r>
              <a:rPr lang="en-GB" smtClean="0"/>
              <a:t>to honouring </a:t>
            </a:r>
            <a:r>
              <a:rPr lang="en-GB" dirty="0" smtClean="0"/>
              <a:t>her as a complete human being.</a:t>
            </a:r>
          </a:p>
          <a:p>
            <a:r>
              <a:rPr lang="en-GB" dirty="0" smtClean="0"/>
              <a:t>Serves as a celebration of everyday women whose contributions often remain unrecorded in formal histories.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                              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mtClean="0"/>
              <a:t>                                THANK YOU 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</TotalTime>
  <Words>455</Words>
  <Application>Microsoft Office PowerPoint</Application>
  <PresentationFormat>On-screen Show (4:3)</PresentationFormat>
  <Paragraphs>48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Baa: My Mother, A Woman </vt:lpstr>
      <vt:lpstr>About the Book </vt:lpstr>
      <vt:lpstr>Literary Context </vt:lpstr>
      <vt:lpstr>Key Thematic Pillars </vt:lpstr>
      <vt:lpstr>Portrait of the Protagonist </vt:lpstr>
      <vt:lpstr>How the Story is Told </vt:lpstr>
      <vt:lpstr>Why This Work Matters </vt:lpstr>
      <vt:lpstr>Summary &amp; Takeaways 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Baa: My Mother, A Woman </dc:title>
  <dc:creator>pcz</dc:creator>
  <cp:lastModifiedBy>pcz</cp:lastModifiedBy>
  <cp:revision>3</cp:revision>
  <dcterms:created xsi:type="dcterms:W3CDTF">2006-08-16T00:00:00Z</dcterms:created>
  <dcterms:modified xsi:type="dcterms:W3CDTF">2026-10-10T14:18:24Z</dcterms:modified>
</cp:coreProperties>
</file>